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265" r:id="rId8"/>
    <p:sldId id="291" r:id="rId9"/>
    <p:sldId id="292" r:id="rId10"/>
    <p:sldId id="293" r:id="rId11"/>
    <p:sldId id="294" r:id="rId12"/>
    <p:sldId id="298" r:id="rId13"/>
    <p:sldId id="299" r:id="rId14"/>
    <p:sldId id="300" r:id="rId15"/>
    <p:sldId id="270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24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14.xml"/><Relationship Id="rId8" Type="http://schemas.openxmlformats.org/officeDocument/2006/relationships/tags" Target="../tags/tag213.xml"/><Relationship Id="rId7" Type="http://schemas.openxmlformats.org/officeDocument/2006/relationships/tags" Target="../tags/tag212.xml"/><Relationship Id="rId6" Type="http://schemas.openxmlformats.org/officeDocument/2006/relationships/tags" Target="../tags/tag211.xml"/><Relationship Id="rId5" Type="http://schemas.openxmlformats.org/officeDocument/2006/relationships/tags" Target="../tags/tag210.xml"/><Relationship Id="rId4" Type="http://schemas.openxmlformats.org/officeDocument/2006/relationships/tags" Target="../tags/tag209.xml"/><Relationship Id="rId3" Type="http://schemas.openxmlformats.org/officeDocument/2006/relationships/tags" Target="../tags/tag208.xml"/><Relationship Id="rId2" Type="http://schemas.openxmlformats.org/officeDocument/2006/relationships/tags" Target="../tags/tag207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216.xml"/><Relationship Id="rId11" Type="http://schemas.openxmlformats.org/officeDocument/2006/relationships/image" Target="../media/image4.png"/><Relationship Id="rId10" Type="http://schemas.openxmlformats.org/officeDocument/2006/relationships/tags" Target="../tags/tag215.xml"/><Relationship Id="rId1" Type="http://schemas.openxmlformats.org/officeDocument/2006/relationships/tags" Target="../tags/tag20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25.xml"/><Relationship Id="rId8" Type="http://schemas.openxmlformats.org/officeDocument/2006/relationships/tags" Target="../tags/tag224.xml"/><Relationship Id="rId7" Type="http://schemas.openxmlformats.org/officeDocument/2006/relationships/tags" Target="../tags/tag223.xml"/><Relationship Id="rId6" Type="http://schemas.openxmlformats.org/officeDocument/2006/relationships/tags" Target="../tags/tag222.xml"/><Relationship Id="rId5" Type="http://schemas.openxmlformats.org/officeDocument/2006/relationships/tags" Target="../tags/tag221.xml"/><Relationship Id="rId4" Type="http://schemas.openxmlformats.org/officeDocument/2006/relationships/tags" Target="../tags/tag220.xml"/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227.xml"/><Relationship Id="rId11" Type="http://schemas.openxmlformats.org/officeDocument/2006/relationships/image" Target="../media/image5.png"/><Relationship Id="rId10" Type="http://schemas.openxmlformats.org/officeDocument/2006/relationships/tags" Target="../tags/tag226.xml"/><Relationship Id="rId1" Type="http://schemas.openxmlformats.org/officeDocument/2006/relationships/tags" Target="../tags/tag21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238.xml"/><Relationship Id="rId11" Type="http://schemas.openxmlformats.org/officeDocument/2006/relationships/image" Target="../media/image6.png"/><Relationship Id="rId10" Type="http://schemas.openxmlformats.org/officeDocument/2006/relationships/tags" Target="../tags/tag237.xml"/><Relationship Id="rId1" Type="http://schemas.openxmlformats.org/officeDocument/2006/relationships/tags" Target="../tags/tag228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" Type="http://schemas.openxmlformats.org/officeDocument/2006/relationships/tags" Target="../tags/tag23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8" Type="http://schemas.openxmlformats.org/officeDocument/2006/relationships/slideLayout" Target="../slideLayouts/slideLayout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61.xml"/><Relationship Id="rId8" Type="http://schemas.openxmlformats.org/officeDocument/2006/relationships/tags" Target="../tags/tag160.xml"/><Relationship Id="rId7" Type="http://schemas.openxmlformats.org/officeDocument/2006/relationships/tags" Target="../tags/tag159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163.xml"/><Relationship Id="rId11" Type="http://schemas.openxmlformats.org/officeDocument/2006/relationships/image" Target="../media/image2.png"/><Relationship Id="rId10" Type="http://schemas.openxmlformats.org/officeDocument/2006/relationships/tags" Target="../tags/tag162.xml"/><Relationship Id="rId1" Type="http://schemas.openxmlformats.org/officeDocument/2006/relationships/tags" Target="../tags/tag15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72.xml"/><Relationship Id="rId8" Type="http://schemas.openxmlformats.org/officeDocument/2006/relationships/tags" Target="../tags/tag171.xml"/><Relationship Id="rId7" Type="http://schemas.openxmlformats.org/officeDocument/2006/relationships/tags" Target="../tags/tag170.xml"/><Relationship Id="rId6" Type="http://schemas.openxmlformats.org/officeDocument/2006/relationships/tags" Target="../tags/tag169.xml"/><Relationship Id="rId5" Type="http://schemas.openxmlformats.org/officeDocument/2006/relationships/tags" Target="../tags/tag168.xml"/><Relationship Id="rId4" Type="http://schemas.openxmlformats.org/officeDocument/2006/relationships/tags" Target="../tags/tag167.xml"/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173.xml"/><Relationship Id="rId1" Type="http://schemas.openxmlformats.org/officeDocument/2006/relationships/tags" Target="../tags/tag16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82.xml"/><Relationship Id="rId8" Type="http://schemas.openxmlformats.org/officeDocument/2006/relationships/tags" Target="../tags/tag181.xml"/><Relationship Id="rId7" Type="http://schemas.openxmlformats.org/officeDocument/2006/relationships/tags" Target="../tags/tag180.xml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184.xml"/><Relationship Id="rId11" Type="http://schemas.openxmlformats.org/officeDocument/2006/relationships/image" Target="../media/image3.png"/><Relationship Id="rId10" Type="http://schemas.openxmlformats.org/officeDocument/2006/relationships/tags" Target="../tags/tag183.xml"/><Relationship Id="rId1" Type="http://schemas.openxmlformats.org/officeDocument/2006/relationships/tags" Target="../tags/tag17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93.xml"/><Relationship Id="rId8" Type="http://schemas.openxmlformats.org/officeDocument/2006/relationships/tags" Target="../tags/tag192.xml"/><Relationship Id="rId7" Type="http://schemas.openxmlformats.org/officeDocument/2006/relationships/tags" Target="../tags/tag191.xml"/><Relationship Id="rId6" Type="http://schemas.openxmlformats.org/officeDocument/2006/relationships/tags" Target="../tags/tag190.xml"/><Relationship Id="rId5" Type="http://schemas.openxmlformats.org/officeDocument/2006/relationships/tags" Target="../tags/tag189.xml"/><Relationship Id="rId4" Type="http://schemas.openxmlformats.org/officeDocument/2006/relationships/tags" Target="../tags/tag188.xml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194.xml"/><Relationship Id="rId1" Type="http://schemas.openxmlformats.org/officeDocument/2006/relationships/tags" Target="../tags/tag185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03.xml"/><Relationship Id="rId8" Type="http://schemas.openxmlformats.org/officeDocument/2006/relationships/tags" Target="../tags/tag202.xml"/><Relationship Id="rId7" Type="http://schemas.openxmlformats.org/officeDocument/2006/relationships/tags" Target="../tags/tag201.xml"/><Relationship Id="rId6" Type="http://schemas.openxmlformats.org/officeDocument/2006/relationships/tags" Target="../tags/tag200.xml"/><Relationship Id="rId5" Type="http://schemas.openxmlformats.org/officeDocument/2006/relationships/tags" Target="../tags/tag199.xml"/><Relationship Id="rId4" Type="http://schemas.openxmlformats.org/officeDocument/2006/relationships/tags" Target="../tags/tag198.xml"/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205.xml"/><Relationship Id="rId11" Type="http://schemas.openxmlformats.org/officeDocument/2006/relationships/image" Target="../media/image4.png"/><Relationship Id="rId10" Type="http://schemas.openxmlformats.org/officeDocument/2006/relationships/tags" Target="../tags/tag204.xml"/><Relationship Id="rId1" Type="http://schemas.openxmlformats.org/officeDocument/2006/relationships/tags" Target="../tags/tag1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对刀元件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0340" y="1814195"/>
            <a:ext cx="1061529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(２) 方形对刀块</a:t>
            </a:r>
            <a:endParaRPr lang="zh-CN" altLang="en-US" sz="2400">
              <a:latin typeface="+mj-ea"/>
              <a:ea typeface="+mj-ea"/>
              <a:sym typeface="+mn-ea"/>
            </a:endParaRPr>
          </a:p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 方形对刀块用于将各类刀具的基准点对准工件的切削基准面, 以保证刀具的路径符合加工要求, 如图１</a:t>
            </a:r>
            <a:r>
              <a:rPr lang="en-US" altLang="zh-CN" sz="2400">
                <a:latin typeface="+mj-ea"/>
                <a:ea typeface="+mj-ea"/>
                <a:sym typeface="+mn-ea"/>
              </a:rPr>
              <a:t>.</a:t>
            </a:r>
            <a:r>
              <a:rPr lang="zh-CN" altLang="en-US" sz="2400">
                <a:latin typeface="+mj-ea"/>
                <a:ea typeface="+mj-ea"/>
                <a:sym typeface="+mn-ea"/>
              </a:rPr>
              <a:t>４３ (b) 所示。</a:t>
            </a:r>
            <a:endParaRPr lang="zh-CN" altLang="en-US" sz="2400">
              <a:latin typeface="+mj-ea"/>
              <a:ea typeface="+mj-ea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895600" y="3653155"/>
            <a:ext cx="6400800" cy="288607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对刀元件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0340" y="1814195"/>
            <a:ext cx="1061529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(３) 直角对刀块</a:t>
            </a:r>
            <a:endParaRPr lang="zh-CN" altLang="en-US" sz="2400">
              <a:latin typeface="+mj-ea"/>
              <a:ea typeface="+mj-ea"/>
              <a:sym typeface="+mn-ea"/>
            </a:endParaRPr>
          </a:p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 直角对刀块用于将刀具侧面的基准点对准工件的切削基准面, 如图１</a:t>
            </a:r>
            <a:r>
              <a:rPr lang="en-US" altLang="zh-CN" sz="2400">
                <a:latin typeface="+mj-ea"/>
                <a:ea typeface="+mj-ea"/>
                <a:sym typeface="+mn-ea"/>
              </a:rPr>
              <a:t>.</a:t>
            </a:r>
            <a:r>
              <a:rPr lang="zh-CN" altLang="en-US" sz="2400">
                <a:latin typeface="+mj-ea"/>
                <a:ea typeface="+mj-ea"/>
                <a:sym typeface="+mn-ea"/>
              </a:rPr>
              <a:t>４４所示。</a:t>
            </a:r>
            <a:endParaRPr lang="zh-CN" altLang="en-US" sz="2400">
              <a:latin typeface="+mj-ea"/>
              <a:ea typeface="+mj-ea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252470" y="3429000"/>
            <a:ext cx="2933700" cy="230505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对刀元件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0340" y="1814195"/>
            <a:ext cx="1061529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(４) 侧装对刀块</a:t>
            </a:r>
            <a:endParaRPr lang="zh-CN" altLang="en-US" sz="2400">
              <a:latin typeface="+mj-ea"/>
              <a:ea typeface="+mj-ea"/>
              <a:sym typeface="+mn-ea"/>
            </a:endParaRPr>
          </a:p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 侧装对刀块的作用与直角对刀块是一样的, 也是用于将刀具侧面的基准点对准工件的切削基准面, 只不过是将其安装在夹具体的侧面上, 如图１</a:t>
            </a:r>
            <a:r>
              <a:rPr lang="en-US" altLang="zh-CN" sz="2400">
                <a:latin typeface="+mj-ea"/>
                <a:ea typeface="+mj-ea"/>
                <a:sym typeface="+mn-ea"/>
              </a:rPr>
              <a:t>.</a:t>
            </a:r>
            <a:r>
              <a:rPr lang="zh-CN" altLang="en-US" sz="2400">
                <a:latin typeface="+mj-ea"/>
                <a:ea typeface="+mj-ea"/>
                <a:sym typeface="+mn-ea"/>
              </a:rPr>
              <a:t>４５所示。</a:t>
            </a:r>
            <a:endParaRPr lang="zh-CN" altLang="en-US" sz="2400">
              <a:latin typeface="+mj-ea"/>
              <a:ea typeface="+mj-ea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4251960" y="3655060"/>
            <a:ext cx="2486025" cy="249555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lang="en-US" altLang="zh-CN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1 </a:t>
            </a:r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认识夹具</a:t>
            </a:r>
            <a:endParaRPr lang="zh-CN" altLang="en-US"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模块一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同心圆 20"/>
          <p:cNvSpPr/>
          <p:nvPr>
            <p:custDataLst>
              <p:tags r:id="rId11"/>
            </p:custDataLst>
          </p:nvPr>
        </p:nvSpPr>
        <p:spPr>
          <a:xfrm>
            <a:off x="660398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2" name="同心圆 20"/>
          <p:cNvSpPr/>
          <p:nvPr>
            <p:custDataLst>
              <p:tags r:id="rId12"/>
            </p:custDataLst>
          </p:nvPr>
        </p:nvSpPr>
        <p:spPr>
          <a:xfrm>
            <a:off x="536573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同心圆 20"/>
          <p:cNvSpPr/>
          <p:nvPr>
            <p:custDataLst>
              <p:tags r:id="rId13"/>
            </p:custDataLst>
          </p:nvPr>
        </p:nvSpPr>
        <p:spPr>
          <a:xfrm>
            <a:off x="5984862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64175" y="5718810"/>
            <a:ext cx="6001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任务</a:t>
            </a:r>
            <a:r>
              <a:rPr lang="en-US" altLang="zh-CN" sz="2800" b="1">
                <a:solidFill>
                  <a:schemeClr val="tx1"/>
                </a:solidFill>
              </a:rPr>
              <a:t>1.</a:t>
            </a:r>
            <a:r>
              <a:rPr lang="en-US" sz="2800" b="1">
                <a:solidFill>
                  <a:schemeClr val="tx1"/>
                </a:solidFill>
              </a:rPr>
              <a:t>3认识导向元件</a:t>
            </a:r>
            <a:endParaRPr lang="en-US" sz="2800" b="1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6905" y="1120140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认识孔加工导向元件;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２.认识镗加工导向元件;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３. 认识对刀导向元件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初步具备导向元件设计思维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掌握导向元件在夹具中的作用</a:t>
            </a:r>
            <a:r>
              <a:rPr lang="zh-CN" altLang="en-US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。</a:t>
            </a:r>
            <a:endParaRPr lang="zh-CN" altLang="en-US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同心圆 13"/>
          <p:cNvSpPr/>
          <p:nvPr>
            <p:custDataLst>
              <p:tags r:id="rId1"/>
            </p:custDataLst>
          </p:nvPr>
        </p:nvSpPr>
        <p:spPr>
          <a:xfrm rot="19440000" flipH="1">
            <a:off x="1144079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6" name="同心圆 85"/>
          <p:cNvSpPr/>
          <p:nvPr>
            <p:custDataLst>
              <p:tags r:id="rId2"/>
            </p:custDataLst>
          </p:nvPr>
        </p:nvSpPr>
        <p:spPr>
          <a:xfrm rot="19440000" flipH="1">
            <a:off x="790511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7" name="同心圆 86"/>
          <p:cNvSpPr/>
          <p:nvPr>
            <p:custDataLst>
              <p:tags r:id="rId3"/>
            </p:custDataLst>
          </p:nvPr>
        </p:nvSpPr>
        <p:spPr>
          <a:xfrm rot="19440000" flipH="1">
            <a:off x="432879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0" name="圆角矩形 9"/>
          <p:cNvSpPr/>
          <p:nvPr>
            <p:custDataLst>
              <p:tags r:id="rId4"/>
            </p:custDataLst>
          </p:nvPr>
        </p:nvSpPr>
        <p:spPr>
          <a:xfrm>
            <a:off x="1397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938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5" name="圆角矩形 14"/>
          <p:cNvSpPr/>
          <p:nvPr>
            <p:custDataLst>
              <p:tags r:id="rId6"/>
            </p:custDataLst>
          </p:nvPr>
        </p:nvSpPr>
        <p:spPr>
          <a:xfrm>
            <a:off x="1397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文本框 15"/>
          <p:cNvSpPr txBox="1"/>
          <p:nvPr>
            <p:custDataLst>
              <p:tags r:id="rId7"/>
            </p:custDataLst>
          </p:nvPr>
        </p:nvSpPr>
        <p:spPr>
          <a:xfrm>
            <a:off x="1938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钻套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3" name="圆角矩形 22"/>
          <p:cNvSpPr/>
          <p:nvPr>
            <p:custDataLst>
              <p:tags r:id="rId8"/>
            </p:custDataLst>
          </p:nvPr>
        </p:nvSpPr>
        <p:spPr>
          <a:xfrm>
            <a:off x="4953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>
            <p:custDataLst>
              <p:tags r:id="rId9"/>
            </p:custDataLst>
          </p:nvPr>
        </p:nvSpPr>
        <p:spPr>
          <a:xfrm>
            <a:off x="5494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26" name="圆角矩形 25"/>
          <p:cNvSpPr/>
          <p:nvPr>
            <p:custDataLst>
              <p:tags r:id="rId10"/>
            </p:custDataLst>
          </p:nvPr>
        </p:nvSpPr>
        <p:spPr>
          <a:xfrm>
            <a:off x="4953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>
            <p:custDataLst>
              <p:tags r:id="rId11"/>
            </p:custDataLst>
          </p:nvPr>
        </p:nvSpPr>
        <p:spPr>
          <a:xfrm>
            <a:off x="5494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镗套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5" name="圆角矩形 34"/>
          <p:cNvSpPr/>
          <p:nvPr>
            <p:custDataLst>
              <p:tags r:id="rId12"/>
            </p:custDataLst>
          </p:nvPr>
        </p:nvSpPr>
        <p:spPr>
          <a:xfrm>
            <a:off x="8509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>
            <p:custDataLst>
              <p:tags r:id="rId13"/>
            </p:custDataLst>
          </p:nvPr>
        </p:nvSpPr>
        <p:spPr>
          <a:xfrm>
            <a:off x="9050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03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40" name="圆角矩形 39"/>
          <p:cNvSpPr/>
          <p:nvPr>
            <p:custDataLst>
              <p:tags r:id="rId14"/>
            </p:custDataLst>
          </p:nvPr>
        </p:nvSpPr>
        <p:spPr>
          <a:xfrm>
            <a:off x="8509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>
            <p:custDataLst>
              <p:tags r:id="rId15"/>
            </p:custDataLst>
          </p:nvPr>
        </p:nvSpPr>
        <p:spPr>
          <a:xfrm>
            <a:off x="9050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对刀元件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7" name="文本框 76"/>
          <p:cNvSpPr txBox="1"/>
          <p:nvPr>
            <p:custDataLst>
              <p:tags r:id="rId16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227838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217952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钻套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5205" y="2901950"/>
            <a:ext cx="684720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在钻削加工中, 具体的加工方式包括钻孔、 扩孔、 铰 孔 和 孔 螺 纹 加 工 (攻 丝 ) 等。无论其中的哪一种加工方式, 为了保证加工位置的准确性和加工的稳定性, 都会用到钻套这种引导元件。 钻套按其使用方式的不同分为固定钻套、 可换钻套、 快换钻套和定位衬套。常见钻套结构如图１</a:t>
            </a:r>
            <a:r>
              <a:rPr lang="en-US" altLang="zh-CN" sz="2400">
                <a:latin typeface="+mj-ea"/>
                <a:ea typeface="+mj-ea"/>
                <a:sym typeface="+mn-ea"/>
              </a:rPr>
              <a:t>.</a:t>
            </a:r>
            <a:r>
              <a:rPr lang="zh-CN" altLang="en-US" sz="2400">
                <a:latin typeface="+mj-ea"/>
                <a:ea typeface="+mj-ea"/>
                <a:sym typeface="+mn-ea"/>
              </a:rPr>
              <a:t>４１ 所示。</a:t>
            </a:r>
            <a:endParaRPr lang="zh-CN" altLang="en-US" sz="2400">
              <a:latin typeface="+mj-ea"/>
              <a:ea typeface="+mj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5205" y="515620"/>
            <a:ext cx="980122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508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/>
              <a:t>导向元件的基本作用是在切削加工中将刀具对准正确的加工路线, 保证具在切削过程中始终保持正确的轨迹进行切削。常用的导向元件主要是钻削加工和镗削加工所用的钻套和镗套。</a:t>
            </a:r>
            <a:endParaRPr lang="zh-CN" altLang="en-US" sz="2000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307070" y="1539240"/>
            <a:ext cx="3188335" cy="520890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钻套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4575" y="1814195"/>
            <a:ext cx="11021060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固定钻套直接安装在夹具体上, 使用时保持固定不动; 通常用于批量不大, 使用频率不高或小孔径的钻削加工中。 固定钻套通常采用以 H７/n６或者 H７/r６配合直接压入钻模或者夹具体。</a:t>
            </a:r>
            <a:endParaRPr lang="zh-CN" altLang="en-US" sz="2400">
              <a:latin typeface="+mj-ea"/>
              <a:ea typeface="+mj-ea"/>
              <a:sym typeface="+mn-ea"/>
            </a:endParaRPr>
          </a:p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可换钻套一般是通过衬套安装在夹具体上的, 使用时通常需要更换。 可换钻套与衬套之 间 常 采 用 H５/g５ 或 H７/g６ 配 合, 衬 套与钻模板常用 H７/n６或 H７/r６配合。</a:t>
            </a:r>
            <a:endParaRPr lang="zh-CN" altLang="en-US" sz="2400">
              <a:latin typeface="+mj-ea"/>
              <a:ea typeface="+mj-ea"/>
              <a:sym typeface="+mn-ea"/>
            </a:endParaRPr>
          </a:p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快换钻套一般也是通过衬套安装在夹具体上的, 使用时需要经常更换.定位衬 套 是 用 来 连 接 夹 具 体 和 钻 套 的元件。</a:t>
            </a:r>
            <a:endParaRPr lang="zh-CN" altLang="en-US" sz="2400">
              <a:latin typeface="+mj-ea"/>
              <a:ea typeface="+mj-ea"/>
              <a:sym typeface="+mn-ea"/>
            </a:endParaRPr>
          </a:p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>
              <a:latin typeface="+mj-ea"/>
              <a:ea typeface="+mj-ea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镗套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0340" y="1814195"/>
            <a:ext cx="1061529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镗套一般是通过镗套用衬套安装在镗刀架体上, 当镗削不同孔径的孔时可以随时更换。常见镗套结构如图１</a:t>
            </a:r>
            <a:r>
              <a:rPr lang="en-US" altLang="zh-CN" sz="2400">
                <a:latin typeface="+mj-ea"/>
                <a:ea typeface="+mj-ea"/>
                <a:sym typeface="+mn-ea"/>
              </a:rPr>
              <a:t>.</a:t>
            </a:r>
            <a:r>
              <a:rPr lang="zh-CN" altLang="en-US" sz="2400">
                <a:latin typeface="+mj-ea"/>
                <a:ea typeface="+mj-ea"/>
                <a:sym typeface="+mn-ea"/>
              </a:rPr>
              <a:t>４２所示。</a:t>
            </a:r>
            <a:endParaRPr lang="zh-CN" altLang="en-US" sz="2400">
              <a:latin typeface="+mj-ea"/>
              <a:ea typeface="+mj-ea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276475" y="3111500"/>
            <a:ext cx="7267575" cy="300037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对刀元件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0340" y="1814195"/>
            <a:ext cx="1061529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夹具在机床上安装完毕, 在进行加工之前, 一般需要调整刀具相对夹具定位元件的位置关系, 以保证刀具相对工件处于正确的位置, 这个过程称作夹具的对刀。 为了方便快速地完成对刀操作, 可通过对刀装置来确定. 从结构上看, 对刀装置主要由基座、 对刀块和塞尺组成, 其中对刀块是主要部分。</a:t>
            </a:r>
            <a:endParaRPr lang="zh-CN" altLang="en-US" sz="2400">
              <a:latin typeface="+mj-ea"/>
              <a:ea typeface="+mj-ea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同心圆 20"/>
          <p:cNvSpPr/>
          <p:nvPr>
            <p:custDataLst>
              <p:tags r:id="rId1"/>
            </p:custDataLst>
          </p:nvPr>
        </p:nvSpPr>
        <p:spPr>
          <a:xfrm rot="19440000" flipH="1">
            <a:off x="1369060" y="92456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grpSp>
        <p:nvGrpSpPr>
          <p:cNvPr id="82" name="组合 81"/>
          <p:cNvGrpSpPr/>
          <p:nvPr>
            <p:custDataLst>
              <p:tags r:id="rId2"/>
            </p:custDataLst>
          </p:nvPr>
        </p:nvGrpSpPr>
        <p:grpSpPr>
          <a:xfrm>
            <a:off x="11089005" y="930275"/>
            <a:ext cx="406400" cy="126365"/>
            <a:chOff x="11583" y="3035"/>
            <a:chExt cx="1404" cy="436"/>
          </a:xfrm>
        </p:grpSpPr>
        <p:sp>
          <p:nvSpPr>
            <p:cNvPr id="83" name="椭圆 82"/>
            <p:cNvSpPr/>
            <p:nvPr>
              <p:custDataLst>
                <p:tags r:id="rId3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同心圆 83"/>
            <p:cNvSpPr/>
            <p:nvPr>
              <p:custDataLst>
                <p:tags r:id="rId4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同心圆 84"/>
            <p:cNvSpPr/>
            <p:nvPr>
              <p:custDataLst>
                <p:tags r:id="rId5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或者 5"/>
          <p:cNvSpPr/>
          <p:nvPr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或者 6"/>
          <p:cNvSpPr/>
          <p:nvPr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33974" y="8257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3.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对刀元件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0340" y="1814195"/>
            <a:ext cx="1061529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(１) 圆形对刀块</a:t>
            </a:r>
            <a:endParaRPr lang="zh-CN" altLang="en-US" sz="2400">
              <a:latin typeface="+mj-ea"/>
              <a:ea typeface="+mj-ea"/>
              <a:sym typeface="+mn-ea"/>
            </a:endParaRPr>
          </a:p>
          <a:p>
            <a:pPr indent="609600" defTabSz="266700" fontAlgn="auto">
              <a:lnSpc>
                <a:spcPct val="150000"/>
              </a:lnSpc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+mj-ea"/>
                <a:ea typeface="+mj-ea"/>
                <a:sym typeface="+mn-ea"/>
              </a:rPr>
              <a:t> 圆形对刀块主要用于将回转类刀具的旋转轴对准工件的加工中心点, 以保证刀具的切削路径符合加工要求, 如图１</a:t>
            </a:r>
            <a:r>
              <a:rPr lang="en-US" altLang="zh-CN" sz="2400">
                <a:latin typeface="+mj-ea"/>
                <a:ea typeface="+mj-ea"/>
                <a:sym typeface="+mn-ea"/>
              </a:rPr>
              <a:t>.</a:t>
            </a:r>
            <a:r>
              <a:rPr lang="zh-CN" altLang="en-US" sz="2400">
                <a:latin typeface="+mj-ea"/>
                <a:ea typeface="+mj-ea"/>
                <a:sym typeface="+mn-ea"/>
              </a:rPr>
              <a:t>４３ (a) 所示。</a:t>
            </a:r>
            <a:endParaRPr lang="zh-CN" altLang="en-US" sz="2400">
              <a:latin typeface="+mj-ea"/>
              <a:ea typeface="+mj-ea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895600" y="3567430"/>
            <a:ext cx="6400800" cy="288607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5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5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16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17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18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19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0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1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2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13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1"/>
  <p:tag name="KSO_WM_UNIT_SHADOW_SCHEMECOLOR_INDEX" val="5"/>
  <p:tag name="KSO_WM_UNIT_USESOURCEFORMAT_APPLY" val="1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2"/>
  <p:tag name="KSO_WM_UNIT_TEXT_FILL_FORE_SCHEMECOLOR_INDEX" val="13"/>
  <p:tag name="KSO_WM_UNIT_TEXT_FILL_TYPE" val="1"/>
  <p:tag name="KSO_WM_UNIT_USESOURCEFORMAT_APPLY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3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5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6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6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7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7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i*8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l2-1"/>
  <p:tag name="KSO_WM_UNIT_TYPE" val="i"/>
  <p:tag name="KSO_WM_UNIT_INDEX" val="8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3"/>
  <p:tag name="KSO_WM_TEMPLATE_SUBCATEGORY" val="0"/>
  <p:tag name="KSO_WM_TEMPLATE_MASTER_TYPE" val="1"/>
  <p:tag name="KSO_WM_TEMPLATE_COLOR_TYPE" val="1"/>
  <p:tag name="KSO_WM_SLIDE_ITEM_CNT" val="8"/>
  <p:tag name="KSO_WM_SLIDE_INDEX" val="13"/>
  <p:tag name="KSO_WM_TAG_VERSION" val="1.0"/>
  <p:tag name="KSO_WM_SLIDE_TYPE" val="text"/>
  <p:tag name="KSO_WM_SLIDE_SUBTYPE" val="diag"/>
  <p:tag name="KSO_WM_SLIDE_SIZE" val="778.05*284.585"/>
  <p:tag name="KSO_WM_SLIDE_POSITION" val="105.037*195"/>
  <p:tag name="KSO_WM_DIAGRAM_GROUP_CODE" val="l1l2-1"/>
  <p:tag name="KSO_WM_SLIDE_DIAGTYPE" val="l|l"/>
  <p:tag name="KSO_WM_SLIDE_LAYOUT" val="a_l"/>
  <p:tag name="KSO_WM_SLIDE_LAYOUT_CNT" val="1_2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24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242.xml><?xml version="1.0" encoding="utf-8"?>
<p:tagLst xmlns:p="http://schemas.openxmlformats.org/presentationml/2006/main">
  <p:tag name="commondata" val="eyJoZGlkIjoiYjJhODZkMDJjNDM2MDA1OWU4YjhkYTlmZjU3YjMzYjcifQ==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1174</Words>
  <Application>WPS 演示</Application>
  <PresentationFormat>宽屏</PresentationFormat>
  <Paragraphs>90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黑体</vt:lpstr>
      <vt:lpstr>Arial Unicode MS</vt:lpstr>
      <vt:lpstr>Calibri</vt:lpstr>
      <vt:lpstr>2_Office 主题​​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14</cp:revision>
  <dcterms:created xsi:type="dcterms:W3CDTF">2023-08-09T12:44:00Z</dcterms:created>
  <dcterms:modified xsi:type="dcterms:W3CDTF">2025-01-07T14:08:48Z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395397DF441C47ADA5730A9C7F16E6BD_13</vt:lpwstr>
  </property>
  <property fmtid="{D5CDD505-2E9C-101B-9397-08002B2CF9AE}" pid="3" name="KSOProductBuildVer">
    <vt:lpwstr>2052-12.1.0.16250</vt:lpwstr>
  </property>
</Properties>
</file>